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71" r:id="rId3"/>
    <p:sldId id="256" r:id="rId4"/>
    <p:sldId id="259" r:id="rId5"/>
    <p:sldId id="257" r:id="rId6"/>
    <p:sldId id="258" r:id="rId7"/>
    <p:sldId id="260" r:id="rId8"/>
    <p:sldId id="261" r:id="rId9"/>
    <p:sldId id="291" r:id="rId10"/>
    <p:sldId id="262" r:id="rId12"/>
    <p:sldId id="263" r:id="rId13"/>
    <p:sldId id="292" r:id="rId14"/>
    <p:sldId id="264" r:id="rId15"/>
    <p:sldId id="265" r:id="rId16"/>
    <p:sldId id="293" r:id="rId17"/>
    <p:sldId id="266" r:id="rId18"/>
    <p:sldId id="267" r:id="rId19"/>
    <p:sldId id="294" r:id="rId20"/>
    <p:sldId id="268" r:id="rId21"/>
    <p:sldId id="308" r:id="rId22"/>
    <p:sldId id="309" r:id="rId23"/>
    <p:sldId id="310" r:id="rId24"/>
    <p:sldId id="311" r:id="rId25"/>
    <p:sldId id="289" r:id="rId26"/>
    <p:sldId id="288" r:id="rId27"/>
    <p:sldId id="287" r:id="rId28"/>
    <p:sldId id="295" r:id="rId29"/>
    <p:sldId id="290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35" y="155130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CALIFORNIA WILDFIRE </a:t>
            </a:r>
            <a:b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</a:b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CAUSE AND EFFECT ANALYSIS 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47100" y="4865370"/>
            <a:ext cx="3383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JASON LEI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JOSH GALLAGHER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THADDEUS GRAY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WAN XIA (SUSAN)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YU-HAN CHEN (AMY)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4" y="1589312"/>
            <a:ext cx="5763416" cy="414613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5" y="1813212"/>
            <a:ext cx="5863201" cy="3979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3180" y="6049820"/>
            <a:ext cx="90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can be inferred from these graphs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283845"/>
            <a:ext cx="10515600" cy="1325563"/>
          </a:xfrm>
        </p:spPr>
        <p:txBody>
          <a:bodyPr/>
          <a:p>
            <a:r>
              <a:rPr lang="en-US" dirty="0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Picture 3" descr="t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283845"/>
            <a:ext cx="4483735" cy="3180715"/>
          </a:xfrm>
          <a:prstGeom prst="rect">
            <a:avLst/>
          </a:prstGeom>
        </p:spPr>
      </p:pic>
      <p:pic>
        <p:nvPicPr>
          <p:cNvPr id="5" name="Picture 4" descr="t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3556635"/>
            <a:ext cx="4514215" cy="3226435"/>
          </a:xfrm>
          <a:prstGeom prst="rect">
            <a:avLst/>
          </a:prstGeom>
        </p:spPr>
      </p:pic>
      <p:pic>
        <p:nvPicPr>
          <p:cNvPr id="6" name="Picture 5" descr="t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3845"/>
            <a:ext cx="4460240" cy="3187700"/>
          </a:xfrm>
          <a:prstGeom prst="rect">
            <a:avLst/>
          </a:prstGeom>
        </p:spPr>
      </p:pic>
      <p:pic>
        <p:nvPicPr>
          <p:cNvPr id="7" name="Picture 6" descr="t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0" y="3599815"/>
            <a:ext cx="445389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636900"/>
            <a:ext cx="6118795" cy="3378853"/>
          </a:xfrm>
        </p:spPr>
      </p:pic>
      <p:sp>
        <p:nvSpPr>
          <p:cNvPr id="6" name="TextBox 5"/>
          <p:cNvSpPr txBox="1"/>
          <p:nvPr/>
        </p:nvSpPr>
        <p:spPr>
          <a:xfrm>
            <a:off x="1317812" y="5432612"/>
            <a:ext cx="57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rises up until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Temperature averages are consistent across all fire sizes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5" y="1813444"/>
            <a:ext cx="4696658" cy="328766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28" y="1813444"/>
            <a:ext cx="4696658" cy="3157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965" y="5230906"/>
            <a:ext cx="771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60 and 75% humidity, there is a decrease in the duration of the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clumped at 0% humidity, but none until about 10%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995" y="365125"/>
            <a:ext cx="10515600" cy="1325563"/>
          </a:xfrm>
        </p:spPr>
        <p:txBody>
          <a:bodyPr/>
          <a:p>
            <a:r>
              <a:rPr lang="en-US"/>
              <a:t>Humidity</a:t>
            </a:r>
            <a:endParaRPr lang="en-US"/>
          </a:p>
        </p:txBody>
      </p:sp>
      <p:pic>
        <p:nvPicPr>
          <p:cNvPr id="4" name="Picture 3" descr="h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240" y="182245"/>
            <a:ext cx="4627880" cy="3307715"/>
          </a:xfrm>
          <a:prstGeom prst="rect">
            <a:avLst/>
          </a:prstGeom>
        </p:spPr>
      </p:pic>
      <p:pic>
        <p:nvPicPr>
          <p:cNvPr id="5" name="Picture 4" descr="h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15" y="3489960"/>
            <a:ext cx="4688205" cy="3350260"/>
          </a:xfrm>
          <a:prstGeom prst="rect">
            <a:avLst/>
          </a:prstGeom>
        </p:spPr>
      </p:pic>
      <p:pic>
        <p:nvPicPr>
          <p:cNvPr id="6" name="Picture 5" descr="h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182245"/>
            <a:ext cx="4620260" cy="3302635"/>
          </a:xfrm>
          <a:prstGeom prst="rect">
            <a:avLst/>
          </a:prstGeom>
        </p:spPr>
      </p:pic>
      <p:pic>
        <p:nvPicPr>
          <p:cNvPr id="7" name="Picture 6" descr="h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305" y="3489960"/>
            <a:ext cx="4664075" cy="333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2" y="1502429"/>
            <a:ext cx="7293804" cy="4078099"/>
          </a:xfrm>
        </p:spPr>
      </p:pic>
      <p:sp>
        <p:nvSpPr>
          <p:cNvPr id="6" name="TextBox 5"/>
          <p:cNvSpPr txBox="1"/>
          <p:nvPr/>
        </p:nvSpPr>
        <p:spPr>
          <a:xfrm>
            <a:off x="2756647" y="5836024"/>
            <a:ext cx="54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decreases up until the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100-250 acres tend to have lower humidity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1376680"/>
            <a:ext cx="4938395" cy="3558540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35" y="1488511"/>
            <a:ext cx="5333961" cy="3649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5" y="5674659"/>
            <a:ext cx="614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both graphs is clumped at 0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greater than 75,000 acres have little to no precipitation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15" y="365125"/>
            <a:ext cx="10515600" cy="1325563"/>
          </a:xfrm>
        </p:spPr>
        <p:txBody>
          <a:bodyPr>
            <a:normAutofit/>
          </a:bodyPr>
          <a:p>
            <a:r>
              <a:rPr lang="en-US" sz="4000" dirty="0">
                <a:sym typeface="+mn-ea"/>
              </a:rPr>
              <a:t>Precipitation</a:t>
            </a:r>
            <a:endParaRPr lang="en-US" sz="4000"/>
          </a:p>
        </p:txBody>
      </p:sp>
      <p:pic>
        <p:nvPicPr>
          <p:cNvPr id="4" name="Picture 3" descr="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680" y="122555"/>
            <a:ext cx="4541520" cy="3246120"/>
          </a:xfrm>
          <a:prstGeom prst="rect">
            <a:avLst/>
          </a:prstGeom>
        </p:spPr>
      </p:pic>
      <p:pic>
        <p:nvPicPr>
          <p:cNvPr id="5" name="Picture 4" descr="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80" y="3472180"/>
            <a:ext cx="4541520" cy="3245485"/>
          </a:xfrm>
          <a:prstGeom prst="rect">
            <a:avLst/>
          </a:prstGeom>
        </p:spPr>
      </p:pic>
      <p:pic>
        <p:nvPicPr>
          <p:cNvPr id="6" name="Picture 5" descr="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122555"/>
            <a:ext cx="4543425" cy="3247390"/>
          </a:xfrm>
          <a:prstGeom prst="rect">
            <a:avLst/>
          </a:prstGeom>
        </p:spPr>
      </p:pic>
      <p:pic>
        <p:nvPicPr>
          <p:cNvPr id="7" name="Picture 6" descr="p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3472180"/>
            <a:ext cx="4541520" cy="324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6" y="1534133"/>
            <a:ext cx="6006964" cy="3360033"/>
          </a:xfrm>
        </p:spPr>
      </p:pic>
      <p:sp>
        <p:nvSpPr>
          <p:cNvPr id="6" name="TextBox 5"/>
          <p:cNvSpPr txBox="1"/>
          <p:nvPr/>
        </p:nvSpPr>
        <p:spPr>
          <a:xfrm>
            <a:off x="1183342" y="4892998"/>
            <a:ext cx="925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averages are surprisingly high 30 days prior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fires have spike of precipitation on containment. Rainfall may have helped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between 251 and 100 acres have much higher precipitation levels than other size groups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related to storm systems with lighting causing mid-range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for fires 11-250 acres is suspiciously low. Could be data error.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3533332" y="677158"/>
            <a:ext cx="9144000" cy="134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Wildfires: Air Quality</a:t>
            </a:r>
            <a:endParaRPr lang="en-US" dirty="0"/>
          </a:p>
        </p:txBody>
      </p:sp>
      <p:sp>
        <p:nvSpPr>
          <p:cNvPr id="10" name="Subtitle 2"/>
          <p:cNvSpPr txBox="1"/>
          <p:nvPr/>
        </p:nvSpPr>
        <p:spPr>
          <a:xfrm>
            <a:off x="2791968" y="3010027"/>
            <a:ext cx="9144000" cy="270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difference in PM</a:t>
            </a:r>
            <a:r>
              <a:rPr lang="en-US" baseline="-25000" dirty="0"/>
              <a:t>2.5</a:t>
            </a:r>
            <a:r>
              <a:rPr lang="en-US" dirty="0"/>
              <a:t> (air pollutant) concentration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before and after the </a:t>
            </a:r>
            <a:r>
              <a:rPr lang="en-US" dirty="0" err="1"/>
              <a:t>Woosley</a:t>
            </a:r>
            <a:r>
              <a:rPr lang="en-US" dirty="0"/>
              <a:t> fire?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00" y="604006"/>
            <a:ext cx="9144000" cy="1345603"/>
          </a:xfrm>
        </p:spPr>
        <p:txBody>
          <a:bodyPr/>
          <a:lstStyle/>
          <a:p>
            <a:r>
              <a:rPr lang="en-US" dirty="0"/>
              <a:t>Causes of Wildfires: Weather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97835"/>
            <a:ext cx="9144000" cy="270827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there a difference between average weather on any day for a location, and the weather in the location of a fire?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Are there weather trends in the time prior to the fire being contained?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576" y="2462784"/>
            <a:ext cx="7279269" cy="3960436"/>
          </a:xfrm>
          <a:prstGeom prst="rect">
            <a:avLst/>
          </a:prstGeom>
        </p:spPr>
      </p:pic>
      <p:pic>
        <p:nvPicPr>
          <p:cNvPr id="3" name="Picture 2" descr="A picture containing bui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09118"/>
            <a:ext cx="3062514" cy="1982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7648" y="309118"/>
            <a:ext cx="29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Low-cost air sensor</a:t>
            </a: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6640" y="65454"/>
            <a:ext cx="588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Cleaning and Processing  </a:t>
            </a:r>
            <a:endParaRPr lang="en-US" sz="3600" dirty="0"/>
          </a:p>
        </p:txBody>
      </p:sp>
      <p:pic>
        <p:nvPicPr>
          <p:cNvPr id="6" name="Picture 5" descr="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" y="2500961"/>
            <a:ext cx="5117527" cy="26318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711785"/>
            <a:ext cx="6348815" cy="332826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4200144"/>
            <a:ext cx="4617551" cy="24321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2986" y="1434817"/>
            <a:ext cx="5943014" cy="4497936"/>
            <a:chOff x="223234" y="2785056"/>
            <a:chExt cx="5486400" cy="3657600"/>
          </a:xfrm>
        </p:grpSpPr>
        <p:pic>
          <p:nvPicPr>
            <p:cNvPr id="15" name="Picture 14" descr="Chart, line chart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234" y="2785056"/>
              <a:ext cx="5486400" cy="3657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873617" y="4716888"/>
              <a:ext cx="4687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Down Arrow 16"/>
          <p:cNvSpPr/>
          <p:nvPr/>
        </p:nvSpPr>
        <p:spPr>
          <a:xfrm>
            <a:off x="1212071" y="3429000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807" y="3047511"/>
            <a:ext cx="33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EPA 24 hours standard: 35ug/m</a:t>
            </a:r>
            <a:r>
              <a:rPr lang="en-US" baseline="30000" dirty="0"/>
              <a:t>3</a:t>
            </a:r>
            <a:endParaRPr lang="en-US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1736749" y="1141148"/>
            <a:ext cx="30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Non-wildfire season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49371" y="1165006"/>
            <a:ext cx="6136783" cy="4737713"/>
            <a:chOff x="5949371" y="1734977"/>
            <a:chExt cx="6136783" cy="4737713"/>
          </a:xfrm>
        </p:grpSpPr>
        <p:grpSp>
          <p:nvGrpSpPr>
            <p:cNvPr id="21" name="Group 20"/>
            <p:cNvGrpSpPr/>
            <p:nvPr/>
          </p:nvGrpSpPr>
          <p:grpSpPr>
            <a:xfrm>
              <a:off x="5949371" y="2034822"/>
              <a:ext cx="6136783" cy="4437868"/>
              <a:chOff x="6096000" y="2785056"/>
              <a:chExt cx="5486400" cy="3657600"/>
            </a:xfrm>
          </p:grpSpPr>
          <p:pic>
            <p:nvPicPr>
              <p:cNvPr id="24" name="Picture 23" descr="Chart, line chart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785056"/>
                <a:ext cx="5486400" cy="3657600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>
                <a:off x="6735651" y="4716888"/>
                <a:ext cx="46879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8099450" y="1734977"/>
              <a:ext cx="2374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wildfire season</a:t>
              </a:r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52206" y="2258197"/>
              <a:ext cx="115910" cy="2983504"/>
            </a:xfrm>
            <a:prstGeom prst="rect">
              <a:avLst/>
            </a:prstGeom>
            <a:solidFill>
              <a:srgbClr val="92D050">
                <a:alpha val="2271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28231" y="2294566"/>
            <a:ext cx="216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Woosley</a:t>
            </a:r>
            <a:r>
              <a:rPr lang="en-US" dirty="0"/>
              <a:t> Fire starts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8606194" y="2323076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845" y="354965"/>
            <a:ext cx="10515600" cy="1325563"/>
          </a:xfrm>
        </p:spPr>
        <p:txBody>
          <a:bodyPr/>
          <a:p>
            <a:pPr algn="ctr"/>
            <a:r>
              <a:rPr lang="en-US"/>
              <a:t>Wildfire Maps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2649855"/>
            <a:ext cx="10515600" cy="2282825"/>
          </a:xfrm>
        </p:spPr>
        <p:txBody>
          <a:bodyPr>
            <a:normAutofit fontScale="70000"/>
          </a:bodyPr>
          <a:p>
            <a:pPr marL="457200" lvl="1" indent="0" algn="ctr">
              <a:buNone/>
            </a:pPr>
            <a:r>
              <a:rPr lang="en-US" sz="4000"/>
              <a:t>Questions:</a:t>
            </a:r>
            <a:br>
              <a:rPr lang="en-US" sz="4000"/>
            </a:br>
            <a:endParaRPr lang="en-US" sz="4000"/>
          </a:p>
          <a:p>
            <a:pPr lvl="1" algn="l"/>
            <a:r>
              <a:rPr lang="en-US" sz="4000"/>
              <a:t>Where were the wildfires located </a:t>
            </a:r>
            <a:r>
              <a:rPr lang="en-US" sz="4000">
                <a:sym typeface="+mn-ea"/>
              </a:rPr>
              <a:t>in California</a:t>
            </a:r>
            <a:r>
              <a:rPr lang="en-US" sz="4000"/>
              <a:t>?</a:t>
            </a:r>
            <a:endParaRPr lang="en-US" sz="4000"/>
          </a:p>
          <a:p>
            <a:pPr lvl="1" algn="l"/>
            <a:r>
              <a:rPr lang="en-US" sz="4000">
                <a:sym typeface="+mn-ea"/>
              </a:rPr>
              <a:t>Where were the large scale wildfires located in California?</a:t>
            </a:r>
            <a:endParaRPr lang="en-US" sz="4000">
              <a:sym typeface="+mn-ea"/>
            </a:endParaRPr>
          </a:p>
          <a:p>
            <a:pPr marL="457200" lvl="1" indent="0" algn="r">
              <a:buNone/>
            </a:pPr>
            <a:r>
              <a:rPr lang="en-US" sz="2800"/>
              <a:t>(from year 1995 through year 2015)</a:t>
            </a:r>
            <a:endParaRPr lang="en-US" sz="2800"/>
          </a:p>
          <a:p>
            <a:pPr marL="457200" lvl="1" indent="0">
              <a:buNone/>
            </a:pP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Fire Location Map - using API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7805" y="1561465"/>
            <a:ext cx="4635500" cy="47910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8702040" y="1825625"/>
            <a:ext cx="3131185" cy="376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Los Angeles and San Diego had slightly more fires happened during 1995 to 2015 according to the symbol map.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Fire Size Heatmap - using API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2040" y="1825625"/>
            <a:ext cx="3131185" cy="3765550"/>
          </a:xfrm>
        </p:spPr>
        <p:txBody>
          <a:bodyPr>
            <a:normAutofit/>
          </a:bodyPr>
          <a:p>
            <a:r>
              <a:rPr lang="en-US" sz="1800"/>
              <a:t>The majority of large scale wildfires happened from 1995 to 2015 were close to Los Angeles and San Diego according to the fire size heatmap.</a:t>
            </a:r>
            <a:endParaRPr lang="en-US" sz="1800"/>
          </a:p>
        </p:txBody>
      </p:sp>
      <p:pic>
        <p:nvPicPr>
          <p:cNvPr id="4" name="Picture 3" descr="fire_size_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544320"/>
            <a:ext cx="5631815" cy="459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From our analysis, the weather factors (Wind speed/Humidity/Temperature/Precipitation) have some impacts on wild fire size/duration, but the impacts are not significant</a:t>
            </a:r>
            <a:endParaRPr lang="en-US"/>
          </a:p>
          <a:p>
            <a:r>
              <a:rPr lang="en-US"/>
              <a:t>Electric power,  Arson,  and Vehicular use are the top reasons for causing wildfires</a:t>
            </a:r>
            <a:endParaRPr lang="en-US"/>
          </a:p>
          <a:p>
            <a:r>
              <a:rPr lang="en-US"/>
              <a:t>Wildfire increases air polution in surrounding areas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Limitations and Discussions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are not able to merge our datasets: data are from different years</a:t>
            </a:r>
            <a:endParaRPr lang="en-US"/>
          </a:p>
          <a:p>
            <a:r>
              <a:rPr lang="en-US"/>
              <a:t>Real world data cleaning: missing information or wrong information</a:t>
            </a:r>
            <a:endParaRPr lang="en-US"/>
          </a:p>
          <a:p>
            <a:endParaRPr lang="en-US"/>
          </a:p>
          <a:p>
            <a:r>
              <a:rPr lang="en-US"/>
              <a:t>More to explore:</a:t>
            </a:r>
            <a:endParaRPr lang="en-US"/>
          </a:p>
          <a:p>
            <a:pPr marL="0" indent="0">
              <a:buNone/>
            </a:pPr>
            <a:r>
              <a:rPr lang="en-US"/>
              <a:t>   -  Impacts from wildfires on water resources: water quality within and downstream from a burn area may be significantly impacted.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d_man_with_thank_you_text_board_stock_photo_Slide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735" y="784225"/>
            <a:ext cx="5464810" cy="5464810"/>
          </a:xfrm>
          <a:prstGeom prst="rect">
            <a:avLst/>
          </a:prstGeom>
        </p:spPr>
      </p:pic>
      <p:pic>
        <p:nvPicPr>
          <p:cNvPr id="5" name="Content Placeholder 4" descr="352-3526570_test-your-knowledge-on-hydration-questions-and-answer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1245" y="4259580"/>
            <a:ext cx="1583055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7988" cy="69719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6" name="Content Placeholder 5" descr="Text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46314"/>
            <a:ext cx="7369139" cy="13985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23" y="3136017"/>
            <a:ext cx="10098742" cy="2901712"/>
          </a:xfrm>
        </p:spPr>
        <p:txBody>
          <a:bodyPr/>
          <a:lstStyle/>
          <a:p>
            <a:r>
              <a:rPr lang="en-US" dirty="0"/>
              <a:t>Limited to California</a:t>
            </a:r>
            <a:endParaRPr lang="en-US" dirty="0"/>
          </a:p>
          <a:p>
            <a:r>
              <a:rPr lang="en-US" dirty="0"/>
              <a:t>Removed fires less than 10 Acres</a:t>
            </a:r>
            <a:endParaRPr lang="en-US" dirty="0"/>
          </a:p>
          <a:p>
            <a:r>
              <a:rPr lang="en-US" dirty="0"/>
              <a:t>Removed records that did not have weather files</a:t>
            </a:r>
            <a:endParaRPr lang="en-US" dirty="0"/>
          </a:p>
          <a:p>
            <a:r>
              <a:rPr lang="en-US" dirty="0"/>
              <a:t>Removed records where temperature equaled exactly 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076"/>
            <a:ext cx="10515600" cy="132556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2" y="1624085"/>
            <a:ext cx="4226858" cy="3539288"/>
          </a:xfrm>
        </p:spPr>
      </p:pic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58" y="540120"/>
            <a:ext cx="5313800" cy="422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columns that would not be used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3458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columns so </a:t>
            </a:r>
            <a:r>
              <a:rPr lang="en-US" dirty="0" err="1"/>
              <a:t>Dataframe</a:t>
            </a:r>
            <a:r>
              <a:rPr lang="en-US" dirty="0"/>
              <a:t> would be more aesthetically pleasing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0" y="1690688"/>
            <a:ext cx="7678222" cy="1562318"/>
          </a:xfrm>
        </p:spPr>
      </p:pic>
      <p:sp>
        <p:nvSpPr>
          <p:cNvPr id="8" name="TextBox 7"/>
          <p:cNvSpPr txBox="1"/>
          <p:nvPr/>
        </p:nvSpPr>
        <p:spPr>
          <a:xfrm>
            <a:off x="697030" y="3845859"/>
            <a:ext cx="777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Fahrenheit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 Duration column needed strings removed and to be turned into float for later calculations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1690688"/>
            <a:ext cx="71643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02523" y="1690688"/>
            <a:ext cx="391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data by the size of the fire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separate </a:t>
            </a:r>
            <a:r>
              <a:rPr lang="en-US" dirty="0" err="1"/>
              <a:t>dataframes</a:t>
            </a:r>
            <a:r>
              <a:rPr lang="en-US" dirty="0"/>
              <a:t> for wind, temperature, humidity, and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averages for time periods prior to fires’ containment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8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1246934"/>
            <a:ext cx="5294206" cy="3591083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1152130"/>
            <a:ext cx="5481918" cy="3685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612" y="5405718"/>
            <a:ext cx="1129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grouped in 1 to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 drops significantly above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Lots of datapoints at 0 m/s, however none in between until almost 1 m/s. Could be error in measurements or data.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/>
              <a:t>Wind</a:t>
            </a:r>
            <a:endParaRPr lang="en-US"/>
          </a:p>
        </p:txBody>
      </p:sp>
      <p:pic>
        <p:nvPicPr>
          <p:cNvPr id="6" name="Picture 5" descr="w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446405"/>
            <a:ext cx="4321810" cy="3088640"/>
          </a:xfrm>
          <a:prstGeom prst="rect">
            <a:avLst/>
          </a:prstGeom>
        </p:spPr>
      </p:pic>
      <p:pic>
        <p:nvPicPr>
          <p:cNvPr id="7" name="Picture 6" descr="w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90" y="3634105"/>
            <a:ext cx="4341495" cy="3102610"/>
          </a:xfrm>
          <a:prstGeom prst="rect">
            <a:avLst/>
          </a:prstGeom>
        </p:spPr>
      </p:pic>
      <p:pic>
        <p:nvPicPr>
          <p:cNvPr id="8" name="Picture 7" descr="w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35" y="447040"/>
            <a:ext cx="4319905" cy="3088005"/>
          </a:xfrm>
          <a:prstGeom prst="rect">
            <a:avLst/>
          </a:prstGeom>
        </p:spPr>
      </p:pic>
      <p:pic>
        <p:nvPicPr>
          <p:cNvPr id="9" name="Picture 8" descr="w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45" y="3634105"/>
            <a:ext cx="4353560" cy="310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1" y="-1686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30" y="883069"/>
            <a:ext cx="7515270" cy="4333959"/>
          </a:xfrm>
        </p:spPr>
      </p:pic>
      <p:sp>
        <p:nvSpPr>
          <p:cNvPr id="6" name="TextBox 5"/>
          <p:cNvSpPr txBox="1"/>
          <p:nvPr/>
        </p:nvSpPr>
        <p:spPr>
          <a:xfrm>
            <a:off x="932329" y="5688106"/>
            <a:ext cx="950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appears to be a consistent pattern of wind speed averages dropping until date of containment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3587</Words>
  <Application>WPS Presentation</Application>
  <PresentationFormat>Widescreen</PresentationFormat>
  <Paragraphs>139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SimSun</vt:lpstr>
      <vt:lpstr>Wingdings</vt:lpstr>
      <vt:lpstr>Wingdings</vt:lpstr>
      <vt:lpstr>Calibri Light</vt:lpstr>
      <vt:lpstr>Calibri</vt:lpstr>
      <vt:lpstr>Microsoft YaHei</vt:lpstr>
      <vt:lpstr>Arial Unicode MS</vt:lpstr>
      <vt:lpstr>Office Theme</vt:lpstr>
      <vt:lpstr>CALIFORNIA WILDFIRE  CAUSE AND EFFECT ANALYSIS </vt:lpstr>
      <vt:lpstr>Causes of Wildfires: Weather</vt:lpstr>
      <vt:lpstr>Weather Data Cleaning</vt:lpstr>
      <vt:lpstr>Weather Data Cleaning</vt:lpstr>
      <vt:lpstr>Weather Data Cleaning</vt:lpstr>
      <vt:lpstr>Weather Data Cleaning</vt:lpstr>
      <vt:lpstr>Wind</vt:lpstr>
      <vt:lpstr>Wind</vt:lpstr>
      <vt:lpstr>Wind</vt:lpstr>
      <vt:lpstr>Temperature</vt:lpstr>
      <vt:lpstr>Temperature</vt:lpstr>
      <vt:lpstr>Temperature</vt:lpstr>
      <vt:lpstr>Humidity</vt:lpstr>
      <vt:lpstr>Humidity</vt:lpstr>
      <vt:lpstr>Humidity</vt:lpstr>
      <vt:lpstr>Precipitation</vt:lpstr>
      <vt:lpstr>Precipitation</vt:lpstr>
      <vt:lpstr>Precipitation</vt:lpstr>
      <vt:lpstr>PowerPoint 演示文稿</vt:lpstr>
      <vt:lpstr>PowerPoint 演示文稿</vt:lpstr>
      <vt:lpstr>PowerPoint 演示文稿</vt:lpstr>
      <vt:lpstr>PowerPoint 演示文稿</vt:lpstr>
      <vt:lpstr>Wildfire Maps</vt:lpstr>
      <vt:lpstr>Fire Location Map - using API</vt:lpstr>
      <vt:lpstr>Fire Size Heatmap - using API </vt:lpstr>
      <vt:lpstr>Conclusion</vt:lpstr>
      <vt:lpstr>Limitations and Discussions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Gallagher</dc:creator>
  <cp:lastModifiedBy>Administrator</cp:lastModifiedBy>
  <cp:revision>31</cp:revision>
  <dcterms:created xsi:type="dcterms:W3CDTF">2021-04-30T02:00:00Z</dcterms:created>
  <dcterms:modified xsi:type="dcterms:W3CDTF">2021-05-01T07:11:49Z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